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0" r:id="rId4"/>
    <p:sldId id="267" r:id="rId5"/>
    <p:sldId id="276" r:id="rId6"/>
    <p:sldId id="268" r:id="rId7"/>
    <p:sldId id="272" r:id="rId8"/>
    <p:sldId id="274" r:id="rId9"/>
    <p:sldId id="275" r:id="rId10"/>
    <p:sldId id="278" r:id="rId11"/>
    <p:sldId id="280" r:id="rId12"/>
    <p:sldId id="279" r:id="rId13"/>
    <p:sldId id="281" r:id="rId14"/>
    <p:sldId id="266" r:id="rId1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5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AA9A0-BF7B-5E44-87F6-269489715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F6BD16E-4886-7448-AB45-C776DB9A4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67CC486-86D6-E748-B308-797EA5A27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151087"/>
            <a:ext cx="12192000" cy="270691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DFE0818-78C8-AA4C-9099-2CD6411347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3243" y="3790496"/>
            <a:ext cx="3118757" cy="311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8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841087A-246F-C14A-BCE5-6D089A4D9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0735572-9777-784A-BACE-2E8469690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896703-0711-BB4A-B9C5-A1DE4CDA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F13FBE-8DB0-0B4F-9B2E-E0ED9FAEA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BF8036-840C-D040-9A2B-951B2E03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Tijdelijke aanduiding voor inhoud 8">
            <a:extLst>
              <a:ext uri="{FF2B5EF4-FFF2-40B4-BE49-F238E27FC236}">
                <a16:creationId xmlns:a16="http://schemas.microsoft.com/office/drawing/2014/main" id="{78EC6915-A21A-834F-8865-D6A0EAAF22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8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E5E79-C74C-684C-9AB7-674D23AE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7BB039-8ACF-E943-9D5E-E3480EC5C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A0F214-06E7-914A-9193-85A91210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033C77-600A-DB45-BF4D-2290B020B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315A7D-E313-5040-B17E-06B9E5BD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Tijdelijke aanduiding voor inhoud 8">
            <a:extLst>
              <a:ext uri="{FF2B5EF4-FFF2-40B4-BE49-F238E27FC236}">
                <a16:creationId xmlns:a16="http://schemas.microsoft.com/office/drawing/2014/main" id="{E32A299C-6296-0E41-BEDA-E04973F25F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4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96664-4959-2B47-8AD8-4BBBA97C0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32FB19-F6CD-454D-90F1-06EA1F7B2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0C2375-4EF0-8A41-8AF1-5CE4D848E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D8FDBB-E30E-7441-89C7-0B535307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E8BFAAC-0FD0-0F4A-B5FA-BB04A860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3471FA-61A5-8C46-838C-B0BE39B1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Tijdelijke aanduiding voor inhoud 8">
            <a:extLst>
              <a:ext uri="{FF2B5EF4-FFF2-40B4-BE49-F238E27FC236}">
                <a16:creationId xmlns:a16="http://schemas.microsoft.com/office/drawing/2014/main" id="{1E6E31AD-2530-9542-BCAF-34B2345A44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2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8E52C-578E-BD43-A35D-D28066E1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CE055E-F240-B54A-8207-F378451AF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64AAD4-67F4-8E4D-8972-947ADCD82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066DEFA-2C87-8F45-9D5F-143A51F5F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8EFB0E-3909-4C46-ADD5-065474977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D8DF20E-611A-474F-A5A2-B9B08E0D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B995ED-9216-7E41-BD67-FE3957FB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7DBB66C-AEB9-E54F-AC53-4102F4E8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10" name="Tijdelijke aanduiding voor inhoud 8">
            <a:extLst>
              <a:ext uri="{FF2B5EF4-FFF2-40B4-BE49-F238E27FC236}">
                <a16:creationId xmlns:a16="http://schemas.microsoft.com/office/drawing/2014/main" id="{1F184398-99DF-1D4D-8E5C-603375EC57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4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6880CF-5BA7-1F48-B595-0279BBCB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C21018-AE35-A240-9F8C-47574A9B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A1B755-A621-6147-8A6F-04287816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B51AA66-45EF-C54D-ABBB-2061E01B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6" name="Tijdelijke aanduiding voor inhoud 8">
            <a:extLst>
              <a:ext uri="{FF2B5EF4-FFF2-40B4-BE49-F238E27FC236}">
                <a16:creationId xmlns:a16="http://schemas.microsoft.com/office/drawing/2014/main" id="{312C8448-6C8B-F647-B50C-3C2893BAD4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5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ECBD68F-867B-644C-AC42-92835E4D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27CAE49-0AD8-004D-9233-18A2672A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C11689-A1B3-7F40-AA74-DFA839DF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5" name="Tijdelijke aanduiding voor inhoud 8">
            <a:extLst>
              <a:ext uri="{FF2B5EF4-FFF2-40B4-BE49-F238E27FC236}">
                <a16:creationId xmlns:a16="http://schemas.microsoft.com/office/drawing/2014/main" id="{AE9630BD-6800-7E4F-BA35-14D48936F9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6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4DC05-A17F-D541-8AFB-688A0A83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B405D7-741E-9643-82FD-013B0A258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B1677F-CC25-A945-B27E-D5310C3A8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2E6795-42AE-8F4B-89DA-C8379718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7DB8EF-5861-AB4A-94E3-2CBA4C59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FCD2092-03C7-654F-99E1-37A1F6DF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Tijdelijke aanduiding voor inhoud 8">
            <a:extLst>
              <a:ext uri="{FF2B5EF4-FFF2-40B4-BE49-F238E27FC236}">
                <a16:creationId xmlns:a16="http://schemas.microsoft.com/office/drawing/2014/main" id="{F0BEE535-304C-5845-927D-023ADADA82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95B28-4B42-2A4D-97A4-2003C557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D7886A-A254-D143-A8E2-9F8D1549E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89FB37-7C3B-B240-846B-53F3ED6ED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3D0B9C-87FB-C045-8958-B5705EFB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CAD4E0-17FE-BD4F-8D98-A3E1668B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0ECE40-46F2-5943-BB43-1865FBB8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Tijdelijke aanduiding voor inhoud 8">
            <a:extLst>
              <a:ext uri="{FF2B5EF4-FFF2-40B4-BE49-F238E27FC236}">
                <a16:creationId xmlns:a16="http://schemas.microsoft.com/office/drawing/2014/main" id="{F708C338-A52A-2E46-B47D-51F5288566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8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F4FD3-0A1F-1E41-97A3-DE7022383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BB2AA20-A522-1D44-826B-363C8FE62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488EAC-BFCE-9A49-ACDE-D71B7EED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760AE9-0C43-2C4F-A353-CE8DA601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235F7C-8956-3845-BBA5-12BDF896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Tijdelijke aanduiding voor inhoud 8">
            <a:extLst>
              <a:ext uri="{FF2B5EF4-FFF2-40B4-BE49-F238E27FC236}">
                <a16:creationId xmlns:a16="http://schemas.microsoft.com/office/drawing/2014/main" id="{079DF968-ADA5-BB4A-9AB9-AE1F164B8C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3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0744352-BFC3-5C48-AB4D-FC4B2F51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B6BA15-FDFC-D44D-B070-73ED4217B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C870C9-3EBE-1A42-97F1-CAA905B4F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E3B7-6883-FF40-8495-E241F16CEA15}" type="datetimeFigureOut">
              <a:rPr lang="nl-BE" smtClean="0"/>
              <a:t>24/04/2021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F47758-5980-4443-ABD1-3F36E536A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dirty="0"/>
              <a:t>Don Boscocollege Hechtel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13ED81-7329-4847-8192-C38965DA8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FC4C-B587-524B-8487-C7EA76D60A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900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2F74C-4C17-014A-A607-F07C10EE2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Voorstelling </a:t>
            </a:r>
            <a:br>
              <a:rPr lang="nl-BE" dirty="0"/>
            </a:br>
            <a:r>
              <a:rPr lang="nl-BE" dirty="0"/>
              <a:t>BEDRIJFSWETENSCHAPPEN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14A5214-218D-234C-A619-6D17CD1739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773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Belangrijk om te weten: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0DCAF8-2BEC-422B-80FC-4194E871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36" y="1521876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   Bedrijfswetenschappen is een </a:t>
            </a:r>
            <a:r>
              <a:rPr lang="nl-BE" sz="2200" b="1" dirty="0"/>
              <a:t>theoretische richting </a:t>
            </a:r>
            <a:r>
              <a:rPr lang="nl-BE" sz="2200" dirty="0"/>
              <a:t>in de </a:t>
            </a:r>
            <a:r>
              <a:rPr lang="nl-BE" sz="2200" dirty="0" err="1"/>
              <a:t>domeingebonden</a:t>
            </a:r>
            <a:br>
              <a:rPr lang="nl-BE" sz="2200" dirty="0"/>
            </a:br>
            <a:r>
              <a:rPr lang="nl-BE" sz="2200" dirty="0"/>
              <a:t>     doorstroomfinaliteit. </a:t>
            </a:r>
            <a:r>
              <a:rPr lang="nl-BE" sz="2200" b="1" dirty="0"/>
              <a:t>Ze bereidt je voor op studies aan een universiteit of</a:t>
            </a:r>
            <a:br>
              <a:rPr lang="nl-BE" sz="2200" b="1" dirty="0"/>
            </a:br>
            <a:r>
              <a:rPr lang="nl-BE" sz="2200" b="1" dirty="0"/>
              <a:t>     hogeschool.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nl-BE" sz="22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67612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Belangrijk om te weten: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0DCAF8-2BEC-422B-80FC-4194E871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36" y="1521876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   Bedrijfswetenschappen is </a:t>
            </a:r>
            <a:r>
              <a:rPr lang="nl-BE" sz="2200" b="1" dirty="0"/>
              <a:t>GEEN NIEUWE BENAMING</a:t>
            </a:r>
            <a:r>
              <a:rPr lang="nl-BE" sz="2200" dirty="0"/>
              <a:t> voor de eerdere </a:t>
            </a:r>
            <a:r>
              <a:rPr lang="nl-BE" sz="2200" b="1" dirty="0"/>
              <a:t>richting Handel</a:t>
            </a:r>
            <a:r>
              <a:rPr lang="nl-BE" sz="2200" dirty="0"/>
              <a:t>!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2200" b="1" i="1" dirty="0"/>
              <a:t>Wat is anders?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nl-BE" sz="2000" dirty="0"/>
              <a:t>  In tegenstelling tot Handel behoort Bedrijfswetenschappen nu tot de finaliteit doorstroom. Dit  </a:t>
            </a:r>
            <a:br>
              <a:rPr lang="nl-BE" sz="2000" dirty="0"/>
            </a:br>
            <a:r>
              <a:rPr lang="nl-BE" sz="2000" dirty="0"/>
              <a:t>  betekent dat de leerlingen </a:t>
            </a:r>
            <a:r>
              <a:rPr lang="nl-BE" sz="2000" b="1" dirty="0"/>
              <a:t>dezelfde eindtermen basisvorming </a:t>
            </a:r>
            <a:r>
              <a:rPr lang="nl-BE" sz="2000" dirty="0"/>
              <a:t>moeten behalen </a:t>
            </a:r>
            <a:r>
              <a:rPr lang="nl-BE" sz="2000" b="1" dirty="0"/>
              <a:t>als voor alle</a:t>
            </a:r>
            <a:br>
              <a:rPr lang="nl-BE" sz="2000" b="1" dirty="0"/>
            </a:br>
            <a:r>
              <a:rPr lang="nl-BE" sz="2000" b="1" dirty="0"/>
              <a:t>  andere studierichtingen binnen deze finaliteit</a:t>
            </a:r>
            <a:r>
              <a:rPr lang="nl-BE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nl-BE" sz="2000" dirty="0"/>
              <a:t>  Ten opzichte van de TSO-richting Handel is in de richting bedrijfswetenschappen het </a:t>
            </a:r>
            <a:r>
              <a:rPr lang="nl-BE" sz="2000" b="1" dirty="0"/>
              <a:t>pakket</a:t>
            </a:r>
            <a:br>
              <a:rPr lang="nl-BE" sz="2000" b="1" dirty="0"/>
            </a:br>
            <a:r>
              <a:rPr lang="nl-BE" sz="2000" b="1" dirty="0"/>
              <a:t>  basisvorming sterk uitgebreid </a:t>
            </a:r>
            <a:r>
              <a:rPr lang="nl-BE" sz="2000" dirty="0"/>
              <a:t>en ligt het abstractievermogen hoger, identiek aan de studierichting</a:t>
            </a:r>
            <a:br>
              <a:rPr lang="nl-BE" sz="2000" dirty="0"/>
            </a:br>
            <a:r>
              <a:rPr lang="nl-BE" sz="2000" dirty="0"/>
              <a:t>  Economische wetenschappen.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nl-BE" sz="2000" dirty="0"/>
              <a:t>  Binnen het specifieke gedeelte blijft </a:t>
            </a:r>
            <a:r>
              <a:rPr lang="nl-BE" sz="2000" b="1" dirty="0"/>
              <a:t>boekhouden een belangrijk onderdeel </a:t>
            </a:r>
            <a:r>
              <a:rPr lang="nl-BE" sz="2000" dirty="0"/>
              <a:t>maar is het minder</a:t>
            </a:r>
            <a:br>
              <a:rPr lang="nl-BE" sz="2000" dirty="0"/>
            </a:br>
            <a:r>
              <a:rPr lang="nl-BE" sz="2000" dirty="0"/>
              <a:t>  omvangrijk. Het luik handelseconomie valt weg</a:t>
            </a:r>
            <a:r>
              <a:rPr lang="nl-BE" sz="2000" b="1" dirty="0"/>
              <a:t> ten voordele van algemene economie </a:t>
            </a:r>
            <a:r>
              <a:rPr lang="nl-BE" sz="2000" b="1"/>
              <a:t>en een </a:t>
            </a:r>
            <a:br>
              <a:rPr lang="nl-BE" sz="2000" b="1"/>
            </a:br>
            <a:r>
              <a:rPr lang="nl-BE" sz="2000" b="1"/>
              <a:t>  extra component </a:t>
            </a:r>
            <a:r>
              <a:rPr lang="nl-BE" sz="2000" b="1" dirty="0"/>
              <a:t>toegepaste wiskunde</a:t>
            </a:r>
            <a:r>
              <a:rPr lang="nl-BE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nl-BE" sz="2000" dirty="0"/>
              <a:t>  Tot slot komen praktijkgerichte vaardigheden zoals kantoortechnieken en verkoop niet meer aan</a:t>
            </a:r>
            <a:br>
              <a:rPr lang="nl-BE" sz="2000" dirty="0"/>
            </a:br>
            <a:r>
              <a:rPr lang="nl-BE" sz="2000" dirty="0"/>
              <a:t>  bod in deze studierichting. </a:t>
            </a:r>
          </a:p>
        </p:txBody>
      </p:sp>
    </p:spTree>
    <p:extLst>
      <p:ext uri="{BB962C8B-B14F-4D97-AF65-F5344CB8AC3E}">
        <p14:creationId xmlns:p14="http://schemas.microsoft.com/office/powerpoint/2010/main" val="50325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 wie?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0DCAF8-2BEC-422B-80FC-4194E871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36" y="1521875"/>
            <a:ext cx="11091202" cy="49709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nl-BE" sz="2200" dirty="0"/>
              <a:t>Bedrijfswetenschappen is een studierichting die uitermate geschikt is voor leerlingen met een </a:t>
            </a:r>
            <a:r>
              <a:rPr lang="nl-BE" sz="2200" b="1" dirty="0"/>
              <a:t>brede algemene interesse </a:t>
            </a:r>
            <a:r>
              <a:rPr lang="nl-BE" sz="2200" dirty="0"/>
              <a:t>die </a:t>
            </a:r>
            <a:r>
              <a:rPr lang="nl-BE" sz="2200" b="1" dirty="0"/>
              <a:t>geboeid</a:t>
            </a:r>
            <a:r>
              <a:rPr lang="nl-BE" sz="2200" dirty="0"/>
              <a:t> zijn </a:t>
            </a:r>
            <a:r>
              <a:rPr lang="nl-BE" sz="2200" b="1" dirty="0"/>
              <a:t>door economie</a:t>
            </a:r>
            <a:r>
              <a:rPr lang="nl-BE" sz="2200" dirty="0"/>
              <a:t>, zowel in de abstracte als toegepaste zin.</a:t>
            </a:r>
            <a:br>
              <a:rPr lang="nl-BE" sz="2200" dirty="0"/>
            </a:br>
            <a:r>
              <a:rPr lang="nl-BE" sz="2200" b="1" i="1" dirty="0"/>
              <a:t>Profiel: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Je hebt belangstelling in de mens, de maatschappij en geld.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Je wordt geprikkeld door de actualiteit.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Je hebt interesse voor economische problemen en de effecten hiervan op onze maatschappij.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Je kan logisch en kritisch nadenken en verbanden leggen.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Je bent geïnteresseerd in het bestuderen en verwerken van cijfers en grafieken.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Je kan goed en grondig reflecteren over de economie.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r>
              <a:rPr lang="nl-BE" sz="2200" dirty="0"/>
              <a:t> …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endParaRPr lang="nl-BE" sz="22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183456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Toekomstmogelijkheden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0DCAF8-2BEC-422B-80FC-4194E871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36" y="1521875"/>
            <a:ext cx="11091202" cy="49709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BE" sz="2200" b="1" dirty="0"/>
              <a:t>3</a:t>
            </a:r>
            <a:r>
              <a:rPr lang="nl-BE" sz="2200" b="1" baseline="30000" dirty="0"/>
              <a:t>de</a:t>
            </a:r>
            <a:r>
              <a:rPr lang="nl-BE" sz="2200" b="1" dirty="0"/>
              <a:t> graad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nl-BE" sz="2200" dirty="0"/>
              <a:t>Na de tweede graad Bedrijfswetenschappen is een logische vervolgkeuze Bedrijfswetenschappen.</a:t>
            </a:r>
            <a:br>
              <a:rPr lang="nl-BE" sz="2200" dirty="0"/>
            </a:br>
            <a:endParaRPr lang="nl-BE" sz="2200" dirty="0"/>
          </a:p>
          <a:p>
            <a:pPr marL="0" indent="0">
              <a:buNone/>
            </a:pPr>
            <a:r>
              <a:rPr lang="nl-BE" sz="2200" b="1" dirty="0"/>
              <a:t>NA de 3</a:t>
            </a:r>
            <a:r>
              <a:rPr lang="nl-BE" sz="2200" b="1" baseline="30000" dirty="0"/>
              <a:t>de</a:t>
            </a:r>
            <a:r>
              <a:rPr lang="nl-BE" sz="2200" b="1" dirty="0"/>
              <a:t> graad </a:t>
            </a:r>
            <a:endParaRPr lang="nl-BE" sz="18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nl-BE" sz="2200" dirty="0"/>
              <a:t>De studierichting Bedrijfswetenschappen hoort bij het </a:t>
            </a:r>
            <a:r>
              <a:rPr lang="nl-BE" sz="2200" dirty="0" err="1"/>
              <a:t>domeingebonden</a:t>
            </a:r>
            <a:r>
              <a:rPr lang="nl-BE" sz="2200" dirty="0"/>
              <a:t> doorstromingsonderwijs. Leerlingen die afstuderen in deze studierichting zijn voorbereid op </a:t>
            </a:r>
            <a:br>
              <a:rPr lang="nl-BE" sz="2200" dirty="0"/>
            </a:br>
            <a:r>
              <a:rPr lang="nl-BE" sz="2200" dirty="0"/>
              <a:t>een </a:t>
            </a:r>
            <a:r>
              <a:rPr lang="nl-BE" sz="2200" b="1" dirty="0"/>
              <a:t>professionele (PBA) of academische bacheloropleiding (ABA) </a:t>
            </a:r>
            <a:r>
              <a:rPr lang="nl-BE" sz="2200" dirty="0"/>
              <a:t>uit: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2200" dirty="0"/>
              <a:t> - het studiegebied handelswetenschappen en bedrijfskunde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2200" dirty="0"/>
              <a:t> - gecombineerde studiegebieden zoals </a:t>
            </a:r>
            <a:r>
              <a:rPr lang="nl-BE" sz="2200" dirty="0" err="1"/>
              <a:t>sociaal-economische</a:t>
            </a:r>
            <a:r>
              <a:rPr lang="nl-BE" sz="2200" dirty="0"/>
              <a:t> wetenschappen, onderwijs, …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2" panose="05020102010507070707" pitchFamily="18" charset="2"/>
              <a:buChar char="R"/>
            </a:pPr>
            <a:endParaRPr lang="nl-BE" sz="22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2678644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C13FD-B885-4229-8E87-443B1AE48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Vragen</a:t>
            </a: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 </a:t>
            </a:r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C2A99809-99ED-446F-8732-485029820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921" y="640081"/>
            <a:ext cx="5054156" cy="505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8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E56F4-7E7A-4225-B57D-745562EE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Waarom kiezen voor </a:t>
            </a:r>
            <a:r>
              <a:rPr lang="nl-BE" b="1" dirty="0"/>
              <a:t>Bedrijfswetenschappen</a:t>
            </a:r>
            <a:r>
              <a:rPr lang="nl-BE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88BF98-615F-40E6-A362-8AC10E389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67" y="1473931"/>
            <a:ext cx="10992729" cy="5018943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l-BE" sz="3100" dirty="0"/>
              <a:t>Heb je een ruime algemene interesse?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l-BE" sz="3100" dirty="0"/>
              <a:t>Heb je een neus voor zakendoen?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nl-BE" sz="3100" dirty="0"/>
              <a:t>Wil je ontdekken hoe gezinnen, bedrijven, overheden van elkaar afhankelijk zijn en onze</a:t>
            </a:r>
            <a:br>
              <a:rPr lang="nl-BE" sz="3100" dirty="0"/>
            </a:br>
            <a:r>
              <a:rPr lang="nl-BE" sz="3100" dirty="0"/>
              <a:t>samenleving en onze welvaart beïnvloeden?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l-BE" sz="3100" dirty="0"/>
              <a:t>Denk je misschien soms wel eens na over volgende vragen?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l-BE" i="1" dirty="0"/>
              <a:t>   Waarom verdient een voetballer meer dan je leerkrachten hier op school?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l-BE" i="1" dirty="0"/>
              <a:t>   Welke invloed heeft het coronavirus op ons als gezin?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l-BE" i="1" dirty="0"/>
              <a:t>   Waarom is een iPhone duurder dan eender ander merk?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l-BE" i="1" dirty="0"/>
              <a:t>   Waarom stijgt de prijs van een brood?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l-BE" i="1" dirty="0"/>
              <a:t>   Wat als je werkloos bent?</a:t>
            </a:r>
            <a:endParaRPr lang="nl-BE" dirty="0"/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nl-BE" sz="3500" dirty="0"/>
              <a:t>Dan is de richting </a:t>
            </a:r>
            <a:r>
              <a:rPr lang="nl-BE" sz="3500" b="1" u="sng" dirty="0"/>
              <a:t>Bedrijfswetenschappen</a:t>
            </a:r>
            <a:r>
              <a:rPr lang="nl-BE" sz="3500" dirty="0"/>
              <a:t> zeker iets voor jou!</a:t>
            </a:r>
          </a:p>
        </p:txBody>
      </p:sp>
    </p:spTree>
    <p:extLst>
      <p:ext uri="{BB962C8B-B14F-4D97-AF65-F5344CB8AC3E}">
        <p14:creationId xmlns:p14="http://schemas.microsoft.com/office/powerpoint/2010/main" val="395298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E56F4-7E7A-4225-B57D-745562EE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Voorkennis noodzakelijk?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88BF98-615F-40E6-A362-8AC10E389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68" y="1473932"/>
            <a:ext cx="10515600" cy="463144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Leerlingen die </a:t>
            </a:r>
            <a:r>
              <a:rPr lang="nl-BE" sz="2200" b="1" dirty="0"/>
              <a:t>‘Economie en organisatie’ </a:t>
            </a:r>
            <a:r>
              <a:rPr lang="nl-BE" sz="2200" dirty="0"/>
              <a:t>gevolgd hebben, gaan een aantal onderwerpen zeker herkennen en hierdoor al </a:t>
            </a:r>
            <a:r>
              <a:rPr lang="nl-BE" sz="2200" b="1" dirty="0"/>
              <a:t>enige voorsprong </a:t>
            </a:r>
            <a:r>
              <a:rPr lang="nl-BE" sz="2200" dirty="0"/>
              <a:t>hebben.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MAAR…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BE" sz="2200" b="1" dirty="0"/>
              <a:t>We beginnen echter terug vanaf de basis</a:t>
            </a:r>
            <a:r>
              <a:rPr lang="nl-BE" sz="2200" dirty="0"/>
              <a:t>, zodat leerlingen die een andere keuze gevolgd hebben in het 2</a:t>
            </a:r>
            <a:r>
              <a:rPr lang="nl-BE" sz="2200" baseline="30000" dirty="0"/>
              <a:t>e</a:t>
            </a:r>
            <a:r>
              <a:rPr lang="nl-BE" sz="2200" dirty="0"/>
              <a:t> jaar, toch kunnen kiezen voor de richting Bedrijfswetenschappen </a:t>
            </a:r>
            <a:br>
              <a:rPr lang="nl-BE" sz="2200" dirty="0"/>
            </a:br>
            <a:r>
              <a:rPr lang="nl-BE" sz="2200" dirty="0"/>
              <a:t>in het 3</a:t>
            </a:r>
            <a:r>
              <a:rPr lang="nl-BE" sz="2200" baseline="30000" dirty="0"/>
              <a:t>e</a:t>
            </a:r>
            <a:r>
              <a:rPr lang="nl-BE" sz="2200" dirty="0"/>
              <a:t> jaar.</a:t>
            </a:r>
          </a:p>
        </p:txBody>
      </p:sp>
    </p:spTree>
    <p:extLst>
      <p:ext uri="{BB962C8B-B14F-4D97-AF65-F5344CB8AC3E}">
        <p14:creationId xmlns:p14="http://schemas.microsoft.com/office/powerpoint/2010/main" val="229666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Lessentabel Bedrijfswetenschappen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1D7BF4A-5103-4368-9ACF-8E22E48FA6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35"/>
          <a:stretch/>
        </p:blipFill>
        <p:spPr>
          <a:xfrm>
            <a:off x="8462142" y="1430137"/>
            <a:ext cx="2774490" cy="5062403"/>
          </a:xfrm>
          <a:prstGeom prst="rect">
            <a:avLst/>
          </a:prstGeom>
        </p:spPr>
      </p:pic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DA1745A3-2487-48EB-BA37-FB5654EE8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68" y="1473932"/>
            <a:ext cx="10515600" cy="475805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Onze school biedt in het studiedomein </a:t>
            </a:r>
            <a:r>
              <a:rPr lang="nl-BE" sz="2200" b="1" cap="small" dirty="0"/>
              <a:t>economie en organisatie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in het </a:t>
            </a:r>
            <a:r>
              <a:rPr lang="nl-BE" sz="2200" b="1" dirty="0"/>
              <a:t>3</a:t>
            </a:r>
            <a:r>
              <a:rPr lang="nl-BE" sz="2200" b="1" baseline="30000" dirty="0"/>
              <a:t>de</a:t>
            </a:r>
            <a:r>
              <a:rPr lang="nl-BE" sz="2200" b="1" dirty="0"/>
              <a:t> jaar </a:t>
            </a:r>
            <a:r>
              <a:rPr lang="nl-BE" sz="2200" dirty="0"/>
              <a:t>twee studierichtingen aan: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-&gt; </a:t>
            </a:r>
            <a:r>
              <a:rPr lang="nl-BE" sz="2200" b="1" dirty="0"/>
              <a:t>Bedrijfswetenschappen (</a:t>
            </a:r>
            <a:r>
              <a:rPr lang="nl-BE" sz="2200" b="1" dirty="0" err="1"/>
              <a:t>BedrW</a:t>
            </a:r>
            <a:r>
              <a:rPr lang="nl-BE" sz="2200" b="1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-&gt; </a:t>
            </a:r>
            <a:r>
              <a:rPr lang="nl-BE" sz="2200" b="1" dirty="0"/>
              <a:t>Economische wetenschappen (EW)</a:t>
            </a:r>
          </a:p>
          <a:p>
            <a:pPr marL="0" indent="0">
              <a:lnSpc>
                <a:spcPct val="120000"/>
              </a:lnSpc>
              <a:buNone/>
            </a:pPr>
            <a:endParaRPr lang="nl-BE" sz="2200" b="1" dirty="0"/>
          </a:p>
          <a:p>
            <a:pPr>
              <a:spcAft>
                <a:spcPts val="600"/>
              </a:spcAft>
            </a:pPr>
            <a:r>
              <a:rPr lang="nl-BE" sz="2200" i="1" dirty="0"/>
              <a:t>Wat is de </a:t>
            </a:r>
            <a:r>
              <a:rPr lang="nl-BE" sz="2200" b="1" i="1" dirty="0"/>
              <a:t>gelijkenis</a:t>
            </a:r>
            <a:r>
              <a:rPr lang="nl-BE" sz="2200" i="1" dirty="0"/>
              <a:t> tussen beide richtingen?</a:t>
            </a:r>
            <a:endParaRPr lang="nl-BE" sz="2200" b="1" i="1" dirty="0"/>
          </a:p>
          <a:p>
            <a:pPr>
              <a:spcAft>
                <a:spcPts val="600"/>
              </a:spcAft>
            </a:pPr>
            <a:r>
              <a:rPr lang="nl-BE" sz="2200" i="1" dirty="0"/>
              <a:t>Wat is het </a:t>
            </a:r>
            <a:r>
              <a:rPr lang="nl-BE" sz="2200" b="1" i="1" dirty="0"/>
              <a:t>verschil</a:t>
            </a:r>
            <a:r>
              <a:rPr lang="nl-BE" sz="2200" i="1" dirty="0"/>
              <a:t> tussen beide richtingen?</a:t>
            </a:r>
          </a:p>
        </p:txBody>
      </p:sp>
    </p:spTree>
    <p:extLst>
      <p:ext uri="{BB962C8B-B14F-4D97-AF65-F5344CB8AC3E}">
        <p14:creationId xmlns:p14="http://schemas.microsoft.com/office/powerpoint/2010/main" val="23984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GELIJKENIS</a:t>
            </a:r>
            <a:r>
              <a:rPr lang="nl-BE" dirty="0"/>
              <a:t> </a:t>
            </a:r>
            <a:r>
              <a:rPr lang="nl-BE" dirty="0" err="1"/>
              <a:t>BedrW</a:t>
            </a:r>
            <a:r>
              <a:rPr lang="nl-BE" dirty="0"/>
              <a:t> </a:t>
            </a:r>
            <a:r>
              <a:rPr lang="nl-BE" dirty="0">
                <a:sym typeface="Wingdings" panose="05000000000000000000" pitchFamily="2" charset="2"/>
              </a:rPr>
              <a:t>= EW</a:t>
            </a:r>
            <a:endParaRPr lang="nl-B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DA1745A3-2487-48EB-BA37-FB5654EE8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8038" y="1473932"/>
            <a:ext cx="7389829" cy="49023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Net zoals de richting economische wetenschappen heeft de richting bedrijfswetenschappen het vak </a:t>
            </a:r>
            <a:r>
              <a:rPr lang="nl-BE" sz="2200" b="1" dirty="0"/>
              <a:t>economie</a:t>
            </a:r>
            <a:r>
              <a:rPr lang="nl-BE" sz="2200" dirty="0"/>
              <a:t>. </a:t>
            </a:r>
            <a:br>
              <a:rPr lang="nl-BE" sz="2200" dirty="0"/>
            </a:br>
            <a:r>
              <a:rPr lang="nl-BE" sz="2200" dirty="0"/>
              <a:t>Het vak economie volgt in beide richtingen </a:t>
            </a:r>
            <a:r>
              <a:rPr lang="nl-BE" sz="2200" b="1" dirty="0"/>
              <a:t>hetzelfde leerplan</a:t>
            </a:r>
            <a:r>
              <a:rPr lang="nl-BE" sz="2200" dirty="0"/>
              <a:t>. </a:t>
            </a:r>
            <a:br>
              <a:rPr lang="nl-BE" sz="2200" dirty="0"/>
            </a:br>
            <a:r>
              <a:rPr lang="nl-BE" sz="2200" dirty="0"/>
              <a:t>Dit wil zeggen dat de leerlingen van beide richtingen op het einde van het schooljaar </a:t>
            </a:r>
            <a:r>
              <a:rPr lang="nl-BE" sz="2200" b="1" dirty="0"/>
              <a:t>dezelfde leerplandoelstellingen voor dit vak moeten beheersen</a:t>
            </a:r>
            <a:r>
              <a:rPr lang="nl-BE" sz="2200" dirty="0"/>
              <a:t>.</a:t>
            </a:r>
            <a:endParaRPr lang="nl-BE" sz="2200" b="1" cap="smal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A86C289-06C3-40F5-B384-130F9CD2F7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35"/>
          <a:stretch/>
        </p:blipFill>
        <p:spPr>
          <a:xfrm>
            <a:off x="978670" y="1430472"/>
            <a:ext cx="2774490" cy="5062403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17188D1D-1790-4AF5-AFF4-D20186E22FBD}"/>
              </a:ext>
            </a:extLst>
          </p:cNvPr>
          <p:cNvSpPr/>
          <p:nvPr/>
        </p:nvSpPr>
        <p:spPr>
          <a:xfrm>
            <a:off x="936466" y="4937760"/>
            <a:ext cx="709453" cy="2813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829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Leerinhouden op basis van het leerplan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0DCAF8-2BEC-422B-80FC-4194E871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36" y="1521876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b="1" dirty="0"/>
              <a:t>Economie als systeem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dirty="0"/>
              <a:t>	economische kringloop, productie en bbp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b="1" dirty="0"/>
              <a:t>De consument en de producent in de economische wereld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dirty="0"/>
              <a:t>	keuzeprobleem consument – producent, vraag en aanbod, winst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b="1" dirty="0"/>
              <a:t>Marktwerking, rol overheid en organisaties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dirty="0"/>
              <a:t> 	hoe kan vraag en aanbod beïnvloed worden, marktvormen, arbeidsmarkt,</a:t>
            </a:r>
            <a:br>
              <a:rPr lang="nl-BE" sz="8800" dirty="0"/>
            </a:br>
            <a:r>
              <a:rPr lang="nl-BE" sz="8800" dirty="0"/>
              <a:t> 	kapitaalmarkt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b="1" dirty="0"/>
              <a:t>Internationale handel en economische relaties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dirty="0"/>
              <a:t>	 handelsakkoorden, handelsbelemmeringen, internationale relaties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b="1" dirty="0"/>
              <a:t>Werking van ondernemingen en organisaties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BE" sz="8800" dirty="0"/>
              <a:t> 	ondernemingsvormen, boekhouden, BTW, marketingmix, hoe groeien</a:t>
            </a:r>
            <a:br>
              <a:rPr lang="nl-BE" sz="8800" dirty="0"/>
            </a:br>
            <a:r>
              <a:rPr lang="nl-BE" sz="8800" dirty="0"/>
              <a:t> 	ondernemingen, wat is een succesvolle onderneming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5293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VERSCHIL</a:t>
            </a:r>
            <a:r>
              <a:rPr lang="nl-BE" dirty="0"/>
              <a:t> </a:t>
            </a:r>
            <a:r>
              <a:rPr lang="nl-BE" dirty="0" err="1"/>
              <a:t>BedrW</a:t>
            </a:r>
            <a:r>
              <a:rPr lang="nl-BE" dirty="0"/>
              <a:t> </a:t>
            </a:r>
            <a:r>
              <a:rPr lang="nl-BE" dirty="0">
                <a:sym typeface="Wingdings" panose="05000000000000000000" pitchFamily="2" charset="2"/>
              </a:rPr>
              <a:t> EW</a:t>
            </a:r>
            <a:endParaRPr lang="nl-B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DA1745A3-2487-48EB-BA37-FB5654EE8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8038" y="1473932"/>
            <a:ext cx="7389829" cy="49023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Zoals eerder aangegeven volgen de leerlingen voor het vak economie in beide richtingen </a:t>
            </a:r>
            <a:r>
              <a:rPr lang="nl-BE" sz="2200" b="1" dirty="0"/>
              <a:t>hetzelfde leerplan</a:t>
            </a:r>
            <a:r>
              <a:rPr lang="nl-BE" sz="2200" dirty="0"/>
              <a:t>. </a:t>
            </a:r>
            <a:br>
              <a:rPr lang="nl-BE" sz="2200" dirty="0"/>
            </a:br>
            <a:r>
              <a:rPr lang="nl-BE" sz="2200" dirty="0"/>
              <a:t>Het verschil tussen beide richtingen </a:t>
            </a:r>
            <a:r>
              <a:rPr lang="nl-BE" sz="2200" u="sng" dirty="0"/>
              <a:t>op vlak van economie </a:t>
            </a:r>
            <a:r>
              <a:rPr lang="nl-BE" sz="2200" dirty="0"/>
              <a:t>wordt dus gemaakt in </a:t>
            </a:r>
            <a:r>
              <a:rPr lang="nl-BE" sz="2200" b="1" dirty="0"/>
              <a:t>het aantal lesuren</a:t>
            </a:r>
            <a:r>
              <a:rPr lang="nl-BE" sz="2200" dirty="0"/>
              <a:t>. In de richting bedrijfswetenschappen krijgen de leerlingen 2 lesuren meer tijd om de leerstof te verwerken en in te oefenen dan in de richting economische wetenschappen.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A86C289-06C3-40F5-B384-130F9CD2F7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35"/>
          <a:stretch/>
        </p:blipFill>
        <p:spPr>
          <a:xfrm>
            <a:off x="978670" y="1430472"/>
            <a:ext cx="2774490" cy="5062403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96BFCD-CC15-47AF-B7B9-60FDCF0CC8EA}"/>
              </a:ext>
            </a:extLst>
          </p:cNvPr>
          <p:cNvSpPr/>
          <p:nvPr/>
        </p:nvSpPr>
        <p:spPr>
          <a:xfrm>
            <a:off x="950533" y="4909623"/>
            <a:ext cx="2816695" cy="3376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176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VERSCHIL</a:t>
            </a:r>
            <a:r>
              <a:rPr lang="nl-BE" dirty="0"/>
              <a:t> </a:t>
            </a:r>
            <a:r>
              <a:rPr lang="nl-BE" dirty="0" err="1"/>
              <a:t>BedrW</a:t>
            </a:r>
            <a:r>
              <a:rPr lang="nl-BE" dirty="0"/>
              <a:t> </a:t>
            </a:r>
            <a:r>
              <a:rPr lang="nl-BE" dirty="0">
                <a:sym typeface="Wingdings" panose="05000000000000000000" pitchFamily="2" charset="2"/>
              </a:rPr>
              <a:t> EW</a:t>
            </a:r>
            <a:endParaRPr lang="nl-B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DA1745A3-2487-48EB-BA37-FB5654EE8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8038" y="1473932"/>
            <a:ext cx="7389829" cy="49023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In de richting bedrijfswetenschappen worden er ook </a:t>
            </a:r>
            <a:br>
              <a:rPr lang="nl-BE" sz="2200" dirty="0"/>
            </a:br>
            <a:r>
              <a:rPr lang="nl-BE" sz="2200" b="1" dirty="0"/>
              <a:t>2 lesuren </a:t>
            </a:r>
            <a:r>
              <a:rPr lang="nl-BE" sz="2200" dirty="0"/>
              <a:t>besteed aan </a:t>
            </a:r>
            <a:r>
              <a:rPr lang="nl-BE" sz="2200" b="1" dirty="0"/>
              <a:t>ICT</a:t>
            </a:r>
            <a:r>
              <a:rPr lang="nl-BE" sz="2200" dirty="0"/>
              <a:t>.</a:t>
            </a:r>
            <a:br>
              <a:rPr lang="nl-BE" sz="2200" dirty="0"/>
            </a:br>
            <a:r>
              <a:rPr lang="nl-BE" sz="2200" dirty="0"/>
              <a:t>Met de steeds verder evoluerende informatisering vormen deze lesuren ongetwijfeld een belangrijke  meerwaarde voor de ontwikkeling van kennis en vaardigheden op vlak van ICT.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Voor het pakket </a:t>
            </a:r>
            <a:r>
              <a:rPr lang="nl-BE" sz="2200" b="1" dirty="0"/>
              <a:t>wiskunde</a:t>
            </a:r>
            <a:r>
              <a:rPr lang="nl-BE" sz="2200" dirty="0"/>
              <a:t> alsook het talenpakket (meer bepaald </a:t>
            </a:r>
            <a:r>
              <a:rPr lang="nl-BE" sz="2200" b="1" dirty="0"/>
              <a:t>Engels</a:t>
            </a:r>
            <a:r>
              <a:rPr lang="nl-BE" sz="2200" dirty="0"/>
              <a:t> en </a:t>
            </a:r>
            <a:r>
              <a:rPr lang="nl-BE" sz="2200" b="1" dirty="0"/>
              <a:t>Frans</a:t>
            </a:r>
            <a:r>
              <a:rPr lang="nl-BE" sz="2200" dirty="0"/>
              <a:t>) heeft de richting bedrijfswetenschappen </a:t>
            </a:r>
            <a:r>
              <a:rPr lang="nl-BE" sz="2200" b="1" dirty="0"/>
              <a:t>een beperkter aantal lesuren. </a:t>
            </a:r>
            <a:r>
              <a:rPr lang="nl-BE" sz="2200" dirty="0"/>
              <a:t>Men richt zich op het basisleerplan en niet op de </a:t>
            </a:r>
            <a:r>
              <a:rPr lang="nl-BE" sz="2200" b="1" dirty="0"/>
              <a:t>verdieping </a:t>
            </a:r>
            <a:r>
              <a:rPr lang="nl-BE" sz="2200" dirty="0"/>
              <a:t>van de leerplandoelstellingen.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A86C289-06C3-40F5-B384-130F9CD2F7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35"/>
          <a:stretch/>
        </p:blipFill>
        <p:spPr>
          <a:xfrm>
            <a:off x="978670" y="1430472"/>
            <a:ext cx="2774490" cy="5062403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11C8BC14-2268-4F2F-8AA7-28BA29A74AB7}"/>
              </a:ext>
            </a:extLst>
          </p:cNvPr>
          <p:cNvSpPr/>
          <p:nvPr/>
        </p:nvSpPr>
        <p:spPr>
          <a:xfrm>
            <a:off x="950533" y="5472340"/>
            <a:ext cx="2816695" cy="3376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5C2D4B4-A143-4B48-8310-EBF81B0F056A}"/>
              </a:ext>
            </a:extLst>
          </p:cNvPr>
          <p:cNvSpPr/>
          <p:nvPr/>
        </p:nvSpPr>
        <p:spPr>
          <a:xfrm>
            <a:off x="962254" y="4541533"/>
            <a:ext cx="2816695" cy="3376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0AC03DB-05D7-4B29-80B7-9A76BA259ED5}"/>
              </a:ext>
            </a:extLst>
          </p:cNvPr>
          <p:cNvSpPr/>
          <p:nvPr/>
        </p:nvSpPr>
        <p:spPr>
          <a:xfrm>
            <a:off x="973974" y="3048013"/>
            <a:ext cx="2816695" cy="4970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129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98F01-009E-44FD-B3E1-56BF786D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VERSCHIL</a:t>
            </a:r>
            <a:r>
              <a:rPr lang="nl-BE" dirty="0"/>
              <a:t> </a:t>
            </a:r>
            <a:r>
              <a:rPr lang="nl-BE" dirty="0" err="1"/>
              <a:t>BedrW</a:t>
            </a:r>
            <a:r>
              <a:rPr lang="nl-BE" dirty="0"/>
              <a:t> </a:t>
            </a:r>
            <a:r>
              <a:rPr lang="nl-BE" dirty="0">
                <a:sym typeface="Wingdings" panose="05000000000000000000" pitchFamily="2" charset="2"/>
              </a:rPr>
              <a:t> EW</a:t>
            </a:r>
            <a:endParaRPr lang="nl-B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DA1745A3-2487-48EB-BA37-FB5654EE8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8038" y="1473932"/>
            <a:ext cx="7389829" cy="49023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De richting bedrijfswetenschappen heeft </a:t>
            </a:r>
            <a:r>
              <a:rPr lang="nl-BE" sz="2200" b="1" dirty="0"/>
              <a:t>3 lesuren </a:t>
            </a:r>
            <a:r>
              <a:rPr lang="nl-BE" sz="2200" dirty="0"/>
              <a:t>voor het vak </a:t>
            </a:r>
            <a:r>
              <a:rPr lang="nl-BE" sz="2200" b="1" dirty="0"/>
              <a:t>natuurwetenschappen</a:t>
            </a:r>
            <a:r>
              <a:rPr lang="nl-BE" sz="2200" dirty="0"/>
              <a:t> terwijl deze 3 lesuren in de richting economische wetenschappen verdeeld worden over de vakken biologie, fysica en chemie.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BE" sz="2200" dirty="0"/>
              <a:t>Als laatste is er ook een verschil in aantal lesuren voor het vak </a:t>
            </a:r>
            <a:r>
              <a:rPr lang="nl-BE" sz="2200" b="1" dirty="0"/>
              <a:t>geschiedenis</a:t>
            </a:r>
            <a:r>
              <a:rPr lang="nl-BE" sz="2200" dirty="0"/>
              <a:t>. In de richting bedrijfswetenschappen is hier </a:t>
            </a:r>
            <a:br>
              <a:rPr lang="nl-BE" sz="2200" dirty="0"/>
            </a:br>
            <a:r>
              <a:rPr lang="nl-BE" sz="2200" b="1" dirty="0"/>
              <a:t>1 lesuur </a:t>
            </a:r>
            <a:r>
              <a:rPr lang="nl-BE" sz="2200" dirty="0"/>
              <a:t>voor voorzien, in de richting economische wetenschappen zijn dit 2 lesuren.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A86C289-06C3-40F5-B384-130F9CD2F7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35"/>
          <a:stretch/>
        </p:blipFill>
        <p:spPr>
          <a:xfrm>
            <a:off x="978670" y="1430472"/>
            <a:ext cx="2774490" cy="5062403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2B7714A2-3413-4567-899D-AD0C4EE12F9A}"/>
              </a:ext>
            </a:extLst>
          </p:cNvPr>
          <p:cNvSpPr/>
          <p:nvPr/>
        </p:nvSpPr>
        <p:spPr>
          <a:xfrm>
            <a:off x="962254" y="4358649"/>
            <a:ext cx="2816695" cy="3376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23FD81F-8D8D-4F82-9AB0-B88C78455DCB}"/>
              </a:ext>
            </a:extLst>
          </p:cNvPr>
          <p:cNvSpPr/>
          <p:nvPr/>
        </p:nvSpPr>
        <p:spPr>
          <a:xfrm>
            <a:off x="959906" y="1739706"/>
            <a:ext cx="2816695" cy="3376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04382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8" id="{82804B31-6C6E-8444-945E-8C2A22F97454}" vid="{81169B82-26DC-4047-BFF9-DF0425A8F9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SjabloonDB_Nieuw</Template>
  <TotalTime>555</TotalTime>
  <Words>956</Words>
  <Application>Microsoft Office PowerPoint</Application>
  <PresentationFormat>Breedbeeld</PresentationFormat>
  <Paragraphs>72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 2</vt:lpstr>
      <vt:lpstr>Kantoorthema</vt:lpstr>
      <vt:lpstr>Voorstelling  BEDRIJFSWETENSCHAPPEN</vt:lpstr>
      <vt:lpstr>Waarom kiezen voor Bedrijfswetenschappen?</vt:lpstr>
      <vt:lpstr>Voorkennis noodzakelijk?</vt:lpstr>
      <vt:lpstr>Lessentabel Bedrijfswetenschappen</vt:lpstr>
      <vt:lpstr>GELIJKENIS BedrW = EW</vt:lpstr>
      <vt:lpstr>Leerinhouden op basis van het leerplan </vt:lpstr>
      <vt:lpstr>VERSCHIL BedrW  EW</vt:lpstr>
      <vt:lpstr>VERSCHIL BedrW  EW</vt:lpstr>
      <vt:lpstr>VERSCHIL BedrW  EW</vt:lpstr>
      <vt:lpstr>Belangrijk om te weten:</vt:lpstr>
      <vt:lpstr>Belangrijk om te weten:</vt:lpstr>
      <vt:lpstr>Voor wie?</vt:lpstr>
      <vt:lpstr>Toekomstmogelijkheden</vt:lpstr>
      <vt:lpstr>Vragen?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Scheelen Leen</dc:creator>
  <cp:lastModifiedBy>Karolien Sleurs</cp:lastModifiedBy>
  <cp:revision>43</cp:revision>
  <dcterms:created xsi:type="dcterms:W3CDTF">2021-04-20T12:57:11Z</dcterms:created>
  <dcterms:modified xsi:type="dcterms:W3CDTF">2021-04-24T08:34:41Z</dcterms:modified>
</cp:coreProperties>
</file>